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9" r:id="rId5"/>
    <p:sldId id="292" r:id="rId6"/>
    <p:sldId id="261" r:id="rId7"/>
    <p:sldId id="294" r:id="rId8"/>
    <p:sldId id="295" r:id="rId9"/>
    <p:sldId id="296" r:id="rId10"/>
    <p:sldId id="298" r:id="rId11"/>
    <p:sldId id="29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bb0g9hft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3;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These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days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3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79"/>
            <a:ext cx="5122619" cy="6833241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10066894" y="56143"/>
            <a:ext cx="2125106" cy="4956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Put the verbs in brackets in the past simple. Answer the question below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Glagole u zagradi zapiši u past </a:t>
            </a:r>
            <a:r>
              <a:rPr lang="hr-HR" sz="2000" i="1" dirty="0" err="1"/>
              <a:t>simple</a:t>
            </a:r>
            <a:r>
              <a:rPr lang="hr-HR" sz="2000" i="1" dirty="0"/>
              <a:t> obliku. Odgovori na pitanje ispod teksta.</a:t>
            </a:r>
            <a:endParaRPr lang="hr-HR" sz="2000" i="1" u="sng" dirty="0"/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7" y="236646"/>
            <a:ext cx="9711899" cy="635144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970191" y="587332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wanted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DA2AB8D9-0FA8-426F-B36A-3CC8EE7C0922}"/>
              </a:ext>
            </a:extLst>
          </p:cNvPr>
          <p:cNvSpPr txBox="1">
            <a:spLocks/>
          </p:cNvSpPr>
          <p:nvPr/>
        </p:nvSpPr>
        <p:spPr>
          <a:xfrm>
            <a:off x="10066894" y="4717505"/>
            <a:ext cx="2125106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Naučeno možeš uvježbati i na sljedećoj poveznici: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https://learningapps.org/watch?v=pbb0g9hft20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3AF506BA-1AE4-4D8F-A800-A3C1656C006C}"/>
              </a:ext>
            </a:extLst>
          </p:cNvPr>
          <p:cNvSpPr txBox="1">
            <a:spLocks/>
          </p:cNvSpPr>
          <p:nvPr/>
        </p:nvSpPr>
        <p:spPr>
          <a:xfrm>
            <a:off x="5915391" y="587331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remembered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E52BF29B-B8B2-47BD-BE40-4CA2B46C3A16}"/>
              </a:ext>
            </a:extLst>
          </p:cNvPr>
          <p:cNvSpPr txBox="1">
            <a:spLocks/>
          </p:cNvSpPr>
          <p:nvPr/>
        </p:nvSpPr>
        <p:spPr>
          <a:xfrm>
            <a:off x="2714030" y="882514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4BD39890-F300-494D-B8FB-ACE4FF8786B9}"/>
              </a:ext>
            </a:extLst>
          </p:cNvPr>
          <p:cNvSpPr txBox="1">
            <a:spLocks/>
          </p:cNvSpPr>
          <p:nvPr/>
        </p:nvSpPr>
        <p:spPr>
          <a:xfrm>
            <a:off x="901729" y="1233200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called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3095E3F6-0590-4187-97B1-97F390B5AE59}"/>
              </a:ext>
            </a:extLst>
          </p:cNvPr>
          <p:cNvSpPr txBox="1">
            <a:spLocks/>
          </p:cNvSpPr>
          <p:nvPr/>
        </p:nvSpPr>
        <p:spPr>
          <a:xfrm>
            <a:off x="1298115" y="1528382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understood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7BCB95B4-E070-4F3F-94C8-91A9A0411986}"/>
              </a:ext>
            </a:extLst>
          </p:cNvPr>
          <p:cNvSpPr txBox="1">
            <a:spLocks/>
          </p:cNvSpPr>
          <p:nvPr/>
        </p:nvSpPr>
        <p:spPr>
          <a:xfrm>
            <a:off x="6723203" y="1548342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said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450FF4AD-9AA7-4775-8E5C-24F855EADF74}"/>
              </a:ext>
            </a:extLst>
          </p:cNvPr>
          <p:cNvSpPr txBox="1">
            <a:spLocks/>
          </p:cNvSpPr>
          <p:nvPr/>
        </p:nvSpPr>
        <p:spPr>
          <a:xfrm>
            <a:off x="1595742" y="1879068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hung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1AC0BBF-E913-49A7-A4AF-352DB566B814}"/>
              </a:ext>
            </a:extLst>
          </p:cNvPr>
          <p:cNvSpPr txBox="1">
            <a:spLocks/>
          </p:cNvSpPr>
          <p:nvPr/>
        </p:nvSpPr>
        <p:spPr>
          <a:xfrm>
            <a:off x="5067612" y="1879067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know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FE2FAD7F-9A76-4AAD-AC6D-3F8687C3FAC0}"/>
              </a:ext>
            </a:extLst>
          </p:cNvPr>
          <p:cNvSpPr txBox="1">
            <a:spLocks/>
          </p:cNvSpPr>
          <p:nvPr/>
        </p:nvSpPr>
        <p:spPr>
          <a:xfrm>
            <a:off x="1418244" y="2193077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thought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82E8F668-3D20-438E-BF9C-C99CDA0F96B6}"/>
              </a:ext>
            </a:extLst>
          </p:cNvPr>
          <p:cNvSpPr txBox="1">
            <a:spLocks/>
          </p:cNvSpPr>
          <p:nvPr/>
        </p:nvSpPr>
        <p:spPr>
          <a:xfrm>
            <a:off x="1436095" y="2513919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reached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D8127D39-FE79-449C-9551-7193E6E0296C}"/>
              </a:ext>
            </a:extLst>
          </p:cNvPr>
          <p:cNvSpPr txBox="1">
            <a:spLocks/>
          </p:cNvSpPr>
          <p:nvPr/>
        </p:nvSpPr>
        <p:spPr>
          <a:xfrm>
            <a:off x="1258597" y="2835738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looked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B9981DAA-220F-464E-A969-4F360185E297}"/>
              </a:ext>
            </a:extLst>
          </p:cNvPr>
          <p:cNvSpPr txBox="1">
            <a:spLocks/>
          </p:cNvSpPr>
          <p:nvPr/>
        </p:nvSpPr>
        <p:spPr>
          <a:xfrm>
            <a:off x="5095115" y="2849683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see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BBA8EED1-7AB9-4E48-BC07-8BED05673DF1}"/>
              </a:ext>
            </a:extLst>
          </p:cNvPr>
          <p:cNvSpPr txBox="1">
            <a:spLocks/>
          </p:cNvSpPr>
          <p:nvPr/>
        </p:nvSpPr>
        <p:spPr>
          <a:xfrm>
            <a:off x="2115174" y="3152954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got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EF606FAC-9E65-4D25-94FA-126164881C15}"/>
              </a:ext>
            </a:extLst>
          </p:cNvPr>
          <p:cNvSpPr txBox="1">
            <a:spLocks/>
          </p:cNvSpPr>
          <p:nvPr/>
        </p:nvSpPr>
        <p:spPr>
          <a:xfrm>
            <a:off x="1235748" y="3481606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put</a:t>
            </a:r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id="{FBDEC105-56FD-41CB-B503-9A18FCAE2EAB}"/>
              </a:ext>
            </a:extLst>
          </p:cNvPr>
          <p:cNvSpPr txBox="1">
            <a:spLocks/>
          </p:cNvSpPr>
          <p:nvPr/>
        </p:nvSpPr>
        <p:spPr>
          <a:xfrm>
            <a:off x="5860385" y="3481606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id="{D03E0BBC-4D07-4D22-8C05-346AEE708E77}"/>
              </a:ext>
            </a:extLst>
          </p:cNvPr>
          <p:cNvSpPr txBox="1">
            <a:spLocks/>
          </p:cNvSpPr>
          <p:nvPr/>
        </p:nvSpPr>
        <p:spPr>
          <a:xfrm>
            <a:off x="1837606" y="3787805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left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0" name="Rezervirano mjesto sadržaja 2">
            <a:extLst>
              <a:ext uri="{FF2B5EF4-FFF2-40B4-BE49-F238E27FC236}">
                <a16:creationId xmlns:a16="http://schemas.microsoft.com/office/drawing/2014/main" id="{DF862808-4C6C-4685-A3B7-C9FA021BB8D1}"/>
              </a:ext>
            </a:extLst>
          </p:cNvPr>
          <p:cNvSpPr txBox="1">
            <a:spLocks/>
          </p:cNvSpPr>
          <p:nvPr/>
        </p:nvSpPr>
        <p:spPr>
          <a:xfrm>
            <a:off x="1595742" y="4133872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saw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id="{37BF8CE7-6EC7-46EC-96EB-A597C4DC38EF}"/>
              </a:ext>
            </a:extLst>
          </p:cNvPr>
          <p:cNvSpPr txBox="1">
            <a:spLocks/>
          </p:cNvSpPr>
          <p:nvPr/>
        </p:nvSpPr>
        <p:spPr>
          <a:xfrm>
            <a:off x="7069384" y="4133871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decided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2" name="Rezervirano mjesto sadržaja 2">
            <a:extLst>
              <a:ext uri="{FF2B5EF4-FFF2-40B4-BE49-F238E27FC236}">
                <a16:creationId xmlns:a16="http://schemas.microsoft.com/office/drawing/2014/main" id="{4DA24114-6649-4F00-A16C-80A5685BBB33}"/>
              </a:ext>
            </a:extLst>
          </p:cNvPr>
          <p:cNvSpPr txBox="1">
            <a:spLocks/>
          </p:cNvSpPr>
          <p:nvPr/>
        </p:nvSpPr>
        <p:spPr>
          <a:xfrm>
            <a:off x="3918324" y="4424956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felt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3" name="Rezervirano mjesto sadržaja 2">
            <a:extLst>
              <a:ext uri="{FF2B5EF4-FFF2-40B4-BE49-F238E27FC236}">
                <a16:creationId xmlns:a16="http://schemas.microsoft.com/office/drawing/2014/main" id="{E08BCA3D-5803-418F-8FFE-85DAC537C870}"/>
              </a:ext>
            </a:extLst>
          </p:cNvPr>
          <p:cNvSpPr txBox="1">
            <a:spLocks/>
          </p:cNvSpPr>
          <p:nvPr/>
        </p:nvSpPr>
        <p:spPr>
          <a:xfrm>
            <a:off x="1446197" y="4771023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forgot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4" name="Rezervirano mjesto sadržaja 2">
            <a:extLst>
              <a:ext uri="{FF2B5EF4-FFF2-40B4-BE49-F238E27FC236}">
                <a16:creationId xmlns:a16="http://schemas.microsoft.com/office/drawing/2014/main" id="{DE1CF2AE-A866-4951-B7A7-5E162A38FBFE}"/>
              </a:ext>
            </a:extLst>
          </p:cNvPr>
          <p:cNvSpPr txBox="1">
            <a:spLocks/>
          </p:cNvSpPr>
          <p:nvPr/>
        </p:nvSpPr>
        <p:spPr>
          <a:xfrm>
            <a:off x="5334019" y="4771023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came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5" name="Rezervirano mjesto sadržaja 2">
            <a:extLst>
              <a:ext uri="{FF2B5EF4-FFF2-40B4-BE49-F238E27FC236}">
                <a16:creationId xmlns:a16="http://schemas.microsoft.com/office/drawing/2014/main" id="{7D43E958-C896-4EC3-B417-E4637EE6D002}"/>
              </a:ext>
            </a:extLst>
          </p:cNvPr>
          <p:cNvSpPr txBox="1">
            <a:spLocks/>
          </p:cNvSpPr>
          <p:nvPr/>
        </p:nvSpPr>
        <p:spPr>
          <a:xfrm>
            <a:off x="2650046" y="5078912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knew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6" name="Rezervirano mjesto sadržaja 2">
            <a:extLst>
              <a:ext uri="{FF2B5EF4-FFF2-40B4-BE49-F238E27FC236}">
                <a16:creationId xmlns:a16="http://schemas.microsoft.com/office/drawing/2014/main" id="{920FD57F-75C3-42FA-B00C-DFF0F14C22A6}"/>
              </a:ext>
            </a:extLst>
          </p:cNvPr>
          <p:cNvSpPr txBox="1">
            <a:spLocks/>
          </p:cNvSpPr>
          <p:nvPr/>
        </p:nvSpPr>
        <p:spPr>
          <a:xfrm>
            <a:off x="1120815" y="5386801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saw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7" name="Rezervirano mjesto sadržaja 2">
            <a:extLst>
              <a:ext uri="{FF2B5EF4-FFF2-40B4-BE49-F238E27FC236}">
                <a16:creationId xmlns:a16="http://schemas.microsoft.com/office/drawing/2014/main" id="{D4B24BA6-DB1A-453F-A7B8-4B3481E36B16}"/>
              </a:ext>
            </a:extLst>
          </p:cNvPr>
          <p:cNvSpPr txBox="1">
            <a:spLocks/>
          </p:cNvSpPr>
          <p:nvPr/>
        </p:nvSpPr>
        <p:spPr>
          <a:xfrm>
            <a:off x="7058446" y="5414870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read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8" name="Rezervirano mjesto sadržaja 2">
            <a:extLst>
              <a:ext uri="{FF2B5EF4-FFF2-40B4-BE49-F238E27FC236}">
                <a16:creationId xmlns:a16="http://schemas.microsoft.com/office/drawing/2014/main" id="{5E9007AA-FA0F-4608-9717-F99B74D20DB0}"/>
              </a:ext>
            </a:extLst>
          </p:cNvPr>
          <p:cNvSpPr txBox="1">
            <a:spLocks/>
          </p:cNvSpPr>
          <p:nvPr/>
        </p:nvSpPr>
        <p:spPr>
          <a:xfrm>
            <a:off x="2503357" y="5717966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found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14" grpId="0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037" y="164465"/>
            <a:ext cx="6019800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Go</a:t>
            </a:r>
            <a:r>
              <a:rPr lang="hr-HR" sz="2000" b="1" dirty="0"/>
              <a:t> </a:t>
            </a:r>
            <a:r>
              <a:rPr lang="hr-HR" sz="2000" b="1" dirty="0" err="1"/>
              <a:t>back</a:t>
            </a:r>
            <a:r>
              <a:rPr lang="hr-HR" sz="2000" b="1" dirty="0"/>
              <a:t> to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51.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20072"/>
            <a:ext cx="5108774" cy="6817856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273037" y="1329913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Prouči savjete za bolje memoriranje vokabulara!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98" y="1828800"/>
            <a:ext cx="10400184" cy="439334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038" y="2907665"/>
            <a:ext cx="6019800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51.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20071"/>
            <a:ext cx="5108774" cy="681785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273038" y="219995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Kako smo došli do kraja treće nastavne teme našeg udžbenika </a:t>
            </a:r>
            <a:r>
              <a:rPr lang="hr-HR" sz="2000" i="1" dirty="0" err="1"/>
              <a:t>Footsteps</a:t>
            </a:r>
            <a:r>
              <a:rPr lang="hr-HR" sz="2000" i="1" dirty="0"/>
              <a:t> 3, vrijeme je da ponovimo riječi i strukture koje smo naučili.</a:t>
            </a:r>
          </a:p>
          <a:p>
            <a:pPr marL="0" indent="0">
              <a:buNone/>
            </a:pPr>
            <a:r>
              <a:rPr lang="hr-HR" sz="2000" i="1" dirty="0"/>
              <a:t>Prisjetimo se da smo ponovili i proširili vokabular vezan uz opisivanje osjećaja, problema, odnosa, ali i društvenih mreža. Naučili smo i pravilno upotrijebiti Past </a:t>
            </a:r>
            <a:r>
              <a:rPr lang="hr-HR" sz="2000" i="1" dirty="0" err="1"/>
              <a:t>simple</a:t>
            </a:r>
            <a:r>
              <a:rPr lang="hr-HR" sz="2000" i="1" dirty="0"/>
              <a:t> za izricanje događaja u prošlosti, a isto tako smo i ponovili stupnjevanje pridjeva.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273037" y="3429000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Nakon svake nastavne teme u tvom udžbeniku, ali i radnoj bilježnici se nalazi kutak za </a:t>
            </a:r>
            <a:r>
              <a:rPr lang="hr-HR" sz="2000" i="1" dirty="0" err="1"/>
              <a:t>samoprocjenu</a:t>
            </a:r>
            <a:r>
              <a:rPr lang="hr-HR" sz="2000" i="1" dirty="0"/>
              <a:t> vlastitog napretka.</a:t>
            </a:r>
          </a:p>
          <a:p>
            <a:pPr marL="0" indent="0">
              <a:buNone/>
            </a:pPr>
            <a:r>
              <a:rPr lang="hr-HR" sz="2000" i="1" dirty="0"/>
              <a:t>Stoga, pogledaj zadatke na 51. stranici i probaj odrediti koliko si napredovao. </a:t>
            </a:r>
          </a:p>
        </p:txBody>
      </p:sp>
    </p:spTree>
    <p:extLst>
      <p:ext uri="{BB962C8B-B14F-4D97-AF65-F5344CB8AC3E}">
        <p14:creationId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037" y="197919"/>
            <a:ext cx="6019800" cy="734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do </a:t>
            </a:r>
            <a:r>
              <a:rPr lang="hr-HR" sz="2000" b="1" dirty="0" err="1"/>
              <a:t>this</a:t>
            </a:r>
            <a:r>
              <a:rPr lang="hr-HR" sz="2000" b="1" dirty="0"/>
              <a:t>?</a:t>
            </a:r>
            <a:br>
              <a:rPr lang="hr-HR" sz="2000" b="1" dirty="0"/>
            </a:br>
            <a:r>
              <a:rPr lang="hr-HR" sz="2000" i="1" dirty="0"/>
              <a:t>Možeš li…?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20071"/>
            <a:ext cx="5108774" cy="6817856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273037" y="4841191"/>
            <a:ext cx="6918963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razumjeti i opisati probleme tinejdžera?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koristiti pozitiv, </a:t>
            </a:r>
            <a:r>
              <a:rPr lang="hr-HR" sz="2000" i="1" dirty="0" err="1"/>
              <a:t>komparati</a:t>
            </a:r>
            <a:r>
              <a:rPr lang="hr-HR" sz="2000" i="1" dirty="0"/>
              <a:t> i superlativ pridjeva kako bi opisivao osobe?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opisati san koji si sanjao?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dati savjet nekome?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govoriti o raznim aplikacijama i modernim uređajima?</a:t>
            </a:r>
          </a:p>
          <a:p>
            <a:pPr>
              <a:buFontTx/>
              <a:buChar char="-"/>
            </a:pPr>
            <a:endParaRPr lang="hr-HR" sz="2000" i="1" dirty="0"/>
          </a:p>
          <a:p>
            <a:pPr>
              <a:buFontTx/>
              <a:buChar char="-"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36" y="1033906"/>
            <a:ext cx="9914538" cy="33294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3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336" y="-5699"/>
            <a:ext cx="7071664" cy="1504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pronounce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?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use </a:t>
            </a:r>
            <a:r>
              <a:rPr lang="hr-HR" sz="2000" b="1" dirty="0" err="1"/>
              <a:t>them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a </a:t>
            </a:r>
            <a:r>
              <a:rPr lang="hr-HR" sz="2000" b="1" dirty="0" err="1"/>
              <a:t>context</a:t>
            </a:r>
            <a:r>
              <a:rPr lang="hr-HR" sz="2000" b="1" dirty="0"/>
              <a:t>? </a:t>
            </a:r>
            <a:br>
              <a:rPr lang="hr-HR" sz="2000" b="1" dirty="0"/>
            </a:br>
            <a:r>
              <a:rPr lang="hr-HR" sz="2000" i="1" dirty="0"/>
              <a:t>Znaš li izgovoriti ove riječi? Možeš li ih upotrijebiti u rečenici?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20071"/>
            <a:ext cx="5108774" cy="6817856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097139" y="1994930"/>
            <a:ext cx="6810931" cy="4842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Prisjeti se što znače navedene riječi i izrazi, te u svoju bilježnicu zapiši rečenice!</a:t>
            </a:r>
          </a:p>
          <a:p>
            <a:pPr marL="0" indent="0">
              <a:buNone/>
            </a:pPr>
            <a:r>
              <a:rPr lang="hr-HR" sz="2000" b="1" dirty="0" err="1"/>
              <a:t>expectations</a:t>
            </a:r>
            <a:r>
              <a:rPr lang="hr-HR" sz="2000" i="1" dirty="0"/>
              <a:t>		očekivanja</a:t>
            </a:r>
          </a:p>
          <a:p>
            <a:pPr marL="0" indent="0">
              <a:buNone/>
            </a:pPr>
            <a:r>
              <a:rPr lang="hr-HR" sz="2000" b="1" dirty="0" err="1"/>
              <a:t>overemotional</a:t>
            </a:r>
            <a:r>
              <a:rPr lang="hr-HR" sz="2000" i="1" dirty="0"/>
              <a:t>		previše osjećajan </a:t>
            </a:r>
          </a:p>
          <a:p>
            <a:pPr marL="0" indent="0">
              <a:buNone/>
            </a:pPr>
            <a:r>
              <a:rPr lang="hr-HR" sz="2000" b="1" dirty="0"/>
              <a:t>adolescent</a:t>
            </a:r>
            <a:r>
              <a:rPr lang="hr-HR" sz="2000" i="1" dirty="0"/>
              <a:t>		adolescent</a:t>
            </a:r>
          </a:p>
          <a:p>
            <a:pPr marL="0" indent="0">
              <a:buNone/>
            </a:pPr>
            <a:r>
              <a:rPr lang="hr-HR" sz="2000" b="1" dirty="0" err="1"/>
              <a:t>fragile</a:t>
            </a:r>
            <a:r>
              <a:rPr lang="hr-HR" sz="2000" b="1" dirty="0"/>
              <a:t>	</a:t>
            </a:r>
            <a:r>
              <a:rPr lang="hr-HR" sz="2000" i="1" dirty="0"/>
              <a:t>		krhak</a:t>
            </a:r>
          </a:p>
          <a:p>
            <a:pPr marL="0" indent="0">
              <a:buNone/>
            </a:pPr>
            <a:r>
              <a:rPr lang="hr-HR" sz="2000" b="1" dirty="0" err="1"/>
              <a:t>thoughtful</a:t>
            </a:r>
            <a:r>
              <a:rPr lang="hr-HR" sz="2000" b="1" dirty="0"/>
              <a:t>	</a:t>
            </a:r>
            <a:r>
              <a:rPr lang="hr-HR" sz="2000" i="1" dirty="0"/>
              <a:t>	zamišljen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37" y="746739"/>
            <a:ext cx="6961780" cy="10829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C81898C-2137-404B-BE63-F9638484C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637" y="4886497"/>
            <a:ext cx="3686175" cy="18002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0040CDD-FB68-44D0-AC6F-6653CC97F2CD}"/>
              </a:ext>
            </a:extLst>
          </p:cNvPr>
          <p:cNvSpPr txBox="1">
            <a:spLocks/>
          </p:cNvSpPr>
          <p:nvPr/>
        </p:nvSpPr>
        <p:spPr>
          <a:xfrm>
            <a:off x="8317735" y="4886497"/>
            <a:ext cx="3851068" cy="2048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/>
              <a:t>How </a:t>
            </a:r>
            <a:r>
              <a:rPr lang="hr-HR" sz="2000" b="1" dirty="0" err="1"/>
              <a:t>many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name</a:t>
            </a:r>
            <a:r>
              <a:rPr lang="hr-HR" sz="2000" b="1" dirty="0"/>
              <a:t>?</a:t>
            </a:r>
            <a:br>
              <a:rPr lang="hr-HR" sz="2000" b="1" dirty="0"/>
            </a:br>
            <a:r>
              <a:rPr lang="hr-HR" sz="2000" i="1" dirty="0"/>
              <a:t>Koliko ih možeš imenovati?</a:t>
            </a:r>
            <a:br>
              <a:rPr lang="hr-HR" sz="2000" i="1" dirty="0"/>
            </a:br>
            <a:r>
              <a:rPr lang="hr-HR" sz="2000" i="1" dirty="0"/>
              <a:t>A) antonima </a:t>
            </a:r>
            <a:br>
              <a:rPr lang="hr-HR" sz="2000" i="1" dirty="0"/>
            </a:br>
            <a:r>
              <a:rPr lang="hr-HR" sz="2000" i="1" dirty="0"/>
              <a:t>B) sinonima</a:t>
            </a:r>
            <a:br>
              <a:rPr lang="hr-HR" sz="2000" i="1" dirty="0"/>
            </a:br>
            <a:r>
              <a:rPr lang="hr-HR" sz="2000" i="1" dirty="0"/>
              <a:t>c) efekata „</a:t>
            </a:r>
            <a:r>
              <a:rPr lang="hr-HR" sz="2000" i="1" dirty="0" err="1"/>
              <a:t>sharentinga</a:t>
            </a:r>
            <a:r>
              <a:rPr lang="hr-HR" sz="2000" i="1" dirty="0"/>
              <a:t>”</a:t>
            </a:r>
            <a:br>
              <a:rPr lang="hr-HR" sz="2000" i="1" dirty="0"/>
            </a:br>
            <a:r>
              <a:rPr lang="hr-HR" sz="2000" i="1" dirty="0"/>
              <a:t>d) dobrih strana e-čitača</a:t>
            </a:r>
          </a:p>
        </p:txBody>
      </p:sp>
    </p:spTree>
    <p:extLst>
      <p:ext uri="{BB962C8B-B14F-4D97-AF65-F5344CB8AC3E}">
        <p14:creationId xmlns:p14="http://schemas.microsoft.com/office/powerpoint/2010/main" val="1898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335" y="643680"/>
            <a:ext cx="6810930" cy="1651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mistakes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bold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copy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sentences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notebook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U ovom tekstu su riječi napisane </a:t>
            </a:r>
            <a:r>
              <a:rPr lang="hr-HR" sz="2000" b="1" i="1" dirty="0" err="1"/>
              <a:t>boldanim</a:t>
            </a:r>
            <a:r>
              <a:rPr lang="hr-HR" sz="2000" i="1" dirty="0"/>
              <a:t> slovima pogrešne. Ispravi pogrješke, i tekst ispravno prepiši u svoju bilježnicu.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20071"/>
            <a:ext cx="5108774" cy="6817856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20335" y="5514729"/>
            <a:ext cx="6965169" cy="2064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My friend Sonya is really </a:t>
            </a:r>
            <a:r>
              <a:rPr lang="hr-HR" sz="2000" b="1" dirty="0" err="1"/>
              <a:t>over</a:t>
            </a:r>
            <a:r>
              <a:rPr lang="en-US" sz="2000" b="1" dirty="0"/>
              <a:t>emotional</a:t>
            </a:r>
            <a:r>
              <a:rPr lang="en-US" sz="2000" dirty="0"/>
              <a:t>.</a:t>
            </a:r>
            <a:r>
              <a:rPr lang="hr-HR" sz="2000" dirty="0"/>
              <a:t> </a:t>
            </a:r>
            <a:r>
              <a:rPr lang="en-US" sz="2000" dirty="0"/>
              <a:t>She becomes </a:t>
            </a:r>
            <a:r>
              <a:rPr lang="en-US" sz="2000" b="1" dirty="0"/>
              <a:t>depress</a:t>
            </a:r>
            <a:r>
              <a:rPr lang="hr-HR" sz="2000" b="1" dirty="0" err="1"/>
              <a:t>ed</a:t>
            </a:r>
            <a:r>
              <a:rPr lang="en-US" sz="2000" b="1" dirty="0"/>
              <a:t> </a:t>
            </a:r>
            <a:r>
              <a:rPr lang="en-US" sz="2000" dirty="0"/>
              <a:t>if she cannot</a:t>
            </a:r>
            <a:r>
              <a:rPr lang="hr-HR" sz="2000" dirty="0"/>
              <a:t> </a:t>
            </a:r>
            <a:r>
              <a:rPr lang="hr-HR" sz="2000" dirty="0" err="1"/>
              <a:t>hang</a:t>
            </a:r>
            <a:r>
              <a:rPr lang="hr-HR" sz="2000" dirty="0"/>
              <a:t> </a:t>
            </a:r>
            <a:r>
              <a:rPr lang="hr-HR" sz="2000" b="1" dirty="0" err="1"/>
              <a:t>out</a:t>
            </a:r>
            <a:r>
              <a:rPr lang="hr-HR" sz="2000" b="1" dirty="0"/>
              <a:t> </a:t>
            </a:r>
            <a:r>
              <a:rPr lang="hr-HR" sz="2000" dirty="0" err="1"/>
              <a:t>with</a:t>
            </a:r>
            <a:r>
              <a:rPr lang="hr-HR" sz="2000" dirty="0"/>
              <a:t> </a:t>
            </a:r>
            <a:r>
              <a:rPr lang="hr-HR" sz="2000" dirty="0" err="1"/>
              <a:t>her</a:t>
            </a:r>
            <a:r>
              <a:rPr lang="hr-HR" sz="2000" dirty="0"/>
              <a:t> </a:t>
            </a:r>
            <a:r>
              <a:rPr lang="hr-HR" sz="2000" dirty="0" err="1"/>
              <a:t>boyfriend</a:t>
            </a:r>
            <a:r>
              <a:rPr lang="hr-HR" sz="2000" dirty="0"/>
              <a:t>.</a:t>
            </a:r>
            <a:endParaRPr lang="en-US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97" y="2004283"/>
            <a:ext cx="10722080" cy="33840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587" y="0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44.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" y="6189"/>
            <a:ext cx="5124965" cy="6845621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119587" y="1323377"/>
            <a:ext cx="7350904" cy="174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Change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bold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their</a:t>
            </a:r>
            <a:r>
              <a:rPr lang="hr-HR" sz="2000" b="1" dirty="0"/>
              <a:t> </a:t>
            </a:r>
            <a:r>
              <a:rPr lang="hr-HR" sz="2000" b="1" dirty="0" err="1"/>
              <a:t>synonyms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Zamijeni podebljane riječi sinonimima/istoznačnicama.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08" y="2007219"/>
            <a:ext cx="8354941" cy="438729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4A0AB61-D9FD-4045-BF7C-428C51964632}"/>
              </a:ext>
            </a:extLst>
          </p:cNvPr>
          <p:cNvSpPr txBox="1">
            <a:spLocks/>
          </p:cNvSpPr>
          <p:nvPr/>
        </p:nvSpPr>
        <p:spPr>
          <a:xfrm>
            <a:off x="4366980" y="2399816"/>
            <a:ext cx="6015208" cy="3698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                                    </a:t>
            </a:r>
            <a:r>
              <a:rPr lang="hr-HR" sz="2350" i="1" dirty="0" err="1">
                <a:solidFill>
                  <a:srgbClr val="FF0000"/>
                </a:solidFill>
              </a:rPr>
              <a:t>an</a:t>
            </a:r>
            <a:r>
              <a:rPr lang="hr-HR" sz="2350" i="1" dirty="0">
                <a:solidFill>
                  <a:srgbClr val="FF0000"/>
                </a:solidFill>
              </a:rPr>
              <a:t> </a:t>
            </a:r>
            <a:r>
              <a:rPr lang="hr-HR" sz="2350" i="1" dirty="0" err="1">
                <a:solidFill>
                  <a:srgbClr val="FF0000"/>
                </a:solidFill>
              </a:rPr>
              <a:t>emotional</a:t>
            </a:r>
            <a:endParaRPr lang="en-US" sz="235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 err="1">
                <a:solidFill>
                  <a:srgbClr val="FF0000"/>
                </a:solidFill>
              </a:rPr>
              <a:t>delighted</a:t>
            </a:r>
            <a:endParaRPr lang="hr-HR" sz="23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5"/>
            <a:ext cx="5116703" cy="6834585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116703" y="483440"/>
            <a:ext cx="6973466" cy="174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Which</a:t>
            </a:r>
            <a:r>
              <a:rPr lang="hr-HR" sz="2000" b="1" dirty="0"/>
              <a:t> </a:t>
            </a:r>
            <a:r>
              <a:rPr lang="hr-HR" sz="2000" b="1" dirty="0" err="1"/>
              <a:t>phrases</a:t>
            </a:r>
            <a:r>
              <a:rPr lang="hr-HR" sz="2000" b="1" dirty="0"/>
              <a:t> are </a:t>
            </a:r>
            <a:r>
              <a:rPr lang="hr-HR" sz="2000" b="1" dirty="0" err="1"/>
              <a:t>these</a:t>
            </a:r>
            <a:r>
              <a:rPr lang="hr-HR" sz="2000" b="1" dirty="0"/>
              <a:t>? </a:t>
            </a:r>
            <a:r>
              <a:rPr lang="hr-HR" sz="2000" b="1" dirty="0" err="1"/>
              <a:t>Look</a:t>
            </a:r>
            <a:r>
              <a:rPr lang="hr-HR" sz="2000" b="1" dirty="0"/>
              <a:t> at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clues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brackets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O kojim frazama je riječ? Riječi u zagradi ti mogu pomoći.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4" y="1709599"/>
            <a:ext cx="10658132" cy="392721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1739590" y="2366091"/>
            <a:ext cx="13919663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en-US" sz="2400" i="1" dirty="0">
                <a:solidFill>
                  <a:srgbClr val="FF0000"/>
                </a:solidFill>
              </a:rPr>
              <a:t>in seventh heaven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2228B2E6-CFF7-4676-87B7-8FD632D2D184}"/>
              </a:ext>
            </a:extLst>
          </p:cNvPr>
          <p:cNvSpPr txBox="1">
            <a:spLocks/>
          </p:cNvSpPr>
          <p:nvPr/>
        </p:nvSpPr>
        <p:spPr>
          <a:xfrm>
            <a:off x="6427596" y="2854314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stressed out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E9C7F95-D5D5-44AF-994F-977DA6D93ACA}"/>
              </a:ext>
            </a:extLst>
          </p:cNvPr>
          <p:cNvSpPr txBox="1">
            <a:spLocks/>
          </p:cNvSpPr>
          <p:nvPr/>
        </p:nvSpPr>
        <p:spPr>
          <a:xfrm>
            <a:off x="8241142" y="3263788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0000"/>
                </a:solidFill>
              </a:rPr>
              <a:t>the root of the problem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42962B76-013E-4037-A89B-EDC90DEC5002}"/>
              </a:ext>
            </a:extLst>
          </p:cNvPr>
          <p:cNvSpPr txBox="1">
            <a:spLocks/>
          </p:cNvSpPr>
          <p:nvPr/>
        </p:nvSpPr>
        <p:spPr>
          <a:xfrm>
            <a:off x="3245341" y="3740111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No sweat.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591FFA9B-852A-4B70-B40F-1AEFA8E97741}"/>
              </a:ext>
            </a:extLst>
          </p:cNvPr>
          <p:cNvSpPr txBox="1">
            <a:spLocks/>
          </p:cNvSpPr>
          <p:nvPr/>
        </p:nvSpPr>
        <p:spPr>
          <a:xfrm>
            <a:off x="3377484" y="4228334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keep it cool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14E494A-1349-4C22-BE6B-67A52A0450F3}"/>
              </a:ext>
            </a:extLst>
          </p:cNvPr>
          <p:cNvSpPr txBox="1">
            <a:spLocks/>
          </p:cNvSpPr>
          <p:nvPr/>
        </p:nvSpPr>
        <p:spPr>
          <a:xfrm>
            <a:off x="1994293" y="5109996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larger than life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235"/>
            <a:ext cx="5116703" cy="6834585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084092" y="1380408"/>
            <a:ext cx="6652177" cy="174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Match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problems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advice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Poveži problem sa savjetom kako taj problem riješiti.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6" y="2148289"/>
            <a:ext cx="10796863" cy="357285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94F7519-2D57-44B6-99A0-5E71AC35F48D}"/>
              </a:ext>
            </a:extLst>
          </p:cNvPr>
          <p:cNvSpPr txBox="1">
            <a:spLocks/>
          </p:cNvSpPr>
          <p:nvPr/>
        </p:nvSpPr>
        <p:spPr>
          <a:xfrm>
            <a:off x="4394443" y="4227866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1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D89AB20C-EDB7-40DB-B220-B62BAB05DD52}"/>
              </a:ext>
            </a:extLst>
          </p:cNvPr>
          <p:cNvSpPr txBox="1">
            <a:spLocks/>
          </p:cNvSpPr>
          <p:nvPr/>
        </p:nvSpPr>
        <p:spPr>
          <a:xfrm>
            <a:off x="4394443" y="2789677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2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8C82048-8856-4779-8E33-7D82308FC451}"/>
              </a:ext>
            </a:extLst>
          </p:cNvPr>
          <p:cNvSpPr txBox="1">
            <a:spLocks/>
          </p:cNvSpPr>
          <p:nvPr/>
        </p:nvSpPr>
        <p:spPr>
          <a:xfrm>
            <a:off x="4611592" y="5178250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0FFCB2AD-CB35-47C7-B7D3-77ADCA67C58C}"/>
              </a:ext>
            </a:extLst>
          </p:cNvPr>
          <p:cNvSpPr txBox="1">
            <a:spLocks/>
          </p:cNvSpPr>
          <p:nvPr/>
        </p:nvSpPr>
        <p:spPr>
          <a:xfrm>
            <a:off x="4611592" y="3264869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61C1763-41BA-48B4-BA70-7A1EE555653D}"/>
              </a:ext>
            </a:extLst>
          </p:cNvPr>
          <p:cNvSpPr txBox="1">
            <a:spLocks/>
          </p:cNvSpPr>
          <p:nvPr/>
        </p:nvSpPr>
        <p:spPr>
          <a:xfrm>
            <a:off x="4611592" y="3740061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AEAB6ABB-9C41-47EE-824F-82BAB1B21DC6}"/>
              </a:ext>
            </a:extLst>
          </p:cNvPr>
          <p:cNvSpPr txBox="1">
            <a:spLocks/>
          </p:cNvSpPr>
          <p:nvPr/>
        </p:nvSpPr>
        <p:spPr>
          <a:xfrm>
            <a:off x="4611592" y="4690445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502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79"/>
            <a:ext cx="5122619" cy="6833241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122618" y="-2"/>
            <a:ext cx="7069382" cy="308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In </a:t>
            </a:r>
            <a:r>
              <a:rPr lang="hr-HR" sz="2000" b="1" dirty="0" err="1"/>
              <a:t>task</a:t>
            </a:r>
            <a:r>
              <a:rPr lang="hr-HR" sz="2000" b="1" dirty="0"/>
              <a:t> 1, 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en-US" sz="2000" b="1" dirty="0"/>
              <a:t>comparatives or superlatives of the adjectives in brackets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U 1. zadatku na sljedećoj stranici koristeći komparativ ili superlativ pridjeva u zagradi nadopuni rečenice. </a:t>
            </a:r>
            <a:br>
              <a:rPr lang="hr-HR" sz="2000" i="1" u="sng" dirty="0"/>
            </a:br>
            <a:br>
              <a:rPr lang="hr-HR" sz="2000" i="1" u="sng" dirty="0"/>
            </a:br>
            <a:endParaRPr lang="hr-HR" sz="2000" i="1" u="sng" dirty="0"/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99" y="1356957"/>
            <a:ext cx="8408338" cy="522761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4483697" y="2253774"/>
            <a:ext cx="24223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more </a:t>
            </a:r>
            <a:r>
              <a:rPr lang="hr-HR" sz="2200" i="1" dirty="0" err="1">
                <a:solidFill>
                  <a:srgbClr val="FF0000"/>
                </a:solidFill>
              </a:rPr>
              <a:t>devoted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457CEF9-8878-439F-99C9-9A5C7A886E19}"/>
              </a:ext>
            </a:extLst>
          </p:cNvPr>
          <p:cNvSpPr txBox="1">
            <a:spLocks/>
          </p:cNvSpPr>
          <p:nvPr/>
        </p:nvSpPr>
        <p:spPr>
          <a:xfrm>
            <a:off x="5211987" y="2525904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better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6778BFE-A304-47EF-AC2E-4EDB7550DD18}"/>
              </a:ext>
            </a:extLst>
          </p:cNvPr>
          <p:cNvSpPr txBox="1">
            <a:spLocks/>
          </p:cNvSpPr>
          <p:nvPr/>
        </p:nvSpPr>
        <p:spPr>
          <a:xfrm>
            <a:off x="4400359" y="2812631"/>
            <a:ext cx="27165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most </a:t>
            </a:r>
            <a:r>
              <a:rPr lang="hr-HR" sz="2200" i="1" dirty="0" err="1">
                <a:solidFill>
                  <a:srgbClr val="FF0000"/>
                </a:solidFill>
              </a:rPr>
              <a:t>unfair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C65448F-32D4-4F50-81C6-50F0F5F6709C}"/>
              </a:ext>
            </a:extLst>
          </p:cNvPr>
          <p:cNvSpPr txBox="1">
            <a:spLocks/>
          </p:cNvSpPr>
          <p:nvPr/>
        </p:nvSpPr>
        <p:spPr>
          <a:xfrm>
            <a:off x="4486600" y="3146274"/>
            <a:ext cx="24194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lamest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6CC1BCE-8301-4577-AC9D-B7F3D01CA385}"/>
              </a:ext>
            </a:extLst>
          </p:cNvPr>
          <p:cNvSpPr txBox="1">
            <a:spLocks/>
          </p:cNvSpPr>
          <p:nvPr/>
        </p:nvSpPr>
        <p:spPr>
          <a:xfrm>
            <a:off x="5892983" y="3536355"/>
            <a:ext cx="274582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more </a:t>
            </a:r>
            <a:r>
              <a:rPr lang="hr-HR" sz="2200" i="1" dirty="0" err="1">
                <a:solidFill>
                  <a:srgbClr val="FF0000"/>
                </a:solidFill>
              </a:rPr>
              <a:t>affectionate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4BF51F9E-F6FB-4A00-9C9A-D44C6A6F42F7}"/>
              </a:ext>
            </a:extLst>
          </p:cNvPr>
          <p:cNvSpPr txBox="1">
            <a:spLocks/>
          </p:cNvSpPr>
          <p:nvPr/>
        </p:nvSpPr>
        <p:spPr>
          <a:xfrm>
            <a:off x="7194292" y="4241342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</a:t>
            </a:r>
            <a:r>
              <a:rPr lang="hr-HR" sz="2200" i="1" dirty="0" err="1">
                <a:solidFill>
                  <a:srgbClr val="FF0000"/>
                </a:solidFill>
              </a:rPr>
              <a:t>dimmer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DB19F3E7-C480-47BA-8D45-D1768C25CE60}"/>
              </a:ext>
            </a:extLst>
          </p:cNvPr>
          <p:cNvSpPr txBox="1">
            <a:spLocks/>
          </p:cNvSpPr>
          <p:nvPr/>
        </p:nvSpPr>
        <p:spPr>
          <a:xfrm>
            <a:off x="6906029" y="4620629"/>
            <a:ext cx="321847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more </a:t>
            </a:r>
            <a:r>
              <a:rPr lang="hr-HR" sz="2200" i="1" dirty="0" err="1">
                <a:solidFill>
                  <a:srgbClr val="FF0000"/>
                </a:solidFill>
              </a:rPr>
              <a:t>responsive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A7AC4270-E51A-4252-9ECF-974AE3152782}"/>
              </a:ext>
            </a:extLst>
          </p:cNvPr>
          <p:cNvSpPr txBox="1">
            <a:spLocks/>
          </p:cNvSpPr>
          <p:nvPr/>
        </p:nvSpPr>
        <p:spPr>
          <a:xfrm>
            <a:off x="6255051" y="5361842"/>
            <a:ext cx="258047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most </a:t>
            </a:r>
            <a:r>
              <a:rPr lang="hr-HR" sz="2200" i="1" dirty="0" err="1">
                <a:solidFill>
                  <a:srgbClr val="FF0000"/>
                </a:solidFill>
              </a:rPr>
              <a:t>impulsive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63306C58-4563-4443-A898-D5E13F9D7B83}"/>
              </a:ext>
            </a:extLst>
          </p:cNvPr>
          <p:cNvSpPr txBox="1">
            <a:spLocks/>
          </p:cNvSpPr>
          <p:nvPr/>
        </p:nvSpPr>
        <p:spPr>
          <a:xfrm>
            <a:off x="6486279" y="5715689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</a:t>
            </a:r>
            <a:r>
              <a:rPr lang="hr-HR" sz="2200" i="1" dirty="0" err="1">
                <a:solidFill>
                  <a:srgbClr val="FF0000"/>
                </a:solidFill>
              </a:rPr>
              <a:t>messier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5C8DB890-CB80-439A-B309-13C58AC6BCB3}"/>
              </a:ext>
            </a:extLst>
          </p:cNvPr>
          <p:cNvSpPr txBox="1">
            <a:spLocks/>
          </p:cNvSpPr>
          <p:nvPr/>
        </p:nvSpPr>
        <p:spPr>
          <a:xfrm>
            <a:off x="4678970" y="6094971"/>
            <a:ext cx="315216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saddest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7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410</Words>
  <Application>Microsoft Office PowerPoint</Application>
  <PresentationFormat>Široki zaslon</PresentationFormat>
  <Paragraphs>81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Tema sustava Office</vt:lpstr>
      <vt:lpstr>UNIT 3;  These days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Siniša Vuksan</cp:lastModifiedBy>
  <cp:revision>243</cp:revision>
  <dcterms:created xsi:type="dcterms:W3CDTF">2020-09-12T11:20:19Z</dcterms:created>
  <dcterms:modified xsi:type="dcterms:W3CDTF">2020-12-12T06:33:35Z</dcterms:modified>
</cp:coreProperties>
</file>